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6"/>
  </p:notesMasterIdLst>
  <p:sldIdLst>
    <p:sldId id="259" r:id="rId2"/>
    <p:sldId id="258" r:id="rId3"/>
    <p:sldId id="261" r:id="rId4"/>
    <p:sldId id="265" r:id="rId5"/>
    <p:sldId id="266" r:id="rId6"/>
    <p:sldId id="264" r:id="rId7"/>
    <p:sldId id="267" r:id="rId8"/>
    <p:sldId id="268" r:id="rId9"/>
    <p:sldId id="269" r:id="rId10"/>
    <p:sldId id="270" r:id="rId11"/>
    <p:sldId id="271" r:id="rId12"/>
    <p:sldId id="296" r:id="rId13"/>
    <p:sldId id="272" r:id="rId14"/>
    <p:sldId id="297" r:id="rId15"/>
    <p:sldId id="274" r:id="rId16"/>
    <p:sldId id="285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D6332-EB18-4A9F-B3B0-46B5D4AC6F8B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ED939-4DEB-4A41-9248-158B5EBAD8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46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ED939-4DEB-4A41-9248-158B5EBAD8C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5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3D1830-F670-4A93-AA61-4C9F1E980583}" type="datetimeFigureOut">
              <a:rPr lang="en-US" smtClean="0"/>
              <a:pPr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8CE7B9D-6F95-4051-BCB2-3071597710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com.pk/search?q=worker+of+honey+bee&amp;biw=1366&amp;bih=667&amp;source=lnms&amp;tbm=isch&amp;sa=X&amp;ei=hnOWU6LXH4PDO_XjgZAP&amp;ved=0CAYQ_AUoAQ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com.pk/search?q=drone+of+honey+bee&amp;biw=1366&amp;bih=624&amp;source=lnms&amp;tbm=isch&amp;sa=X&amp;ei=F3SWU6LbMMu8PenYgYAL&amp;ved=0CAYQ_AUoAQ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com.pk/search?q=honey+bees+species+apiculture&amp;source=lnms&amp;tbm=isch&amp;sa=X&amp;ei=4FOXU6zSEs2v7AbLhIHoAg&amp;ved=0CAgQ_AUoAQ&amp;biw=1366&amp;bih=667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hyperlink" Target="https://www.google.com.pk/search?q=drone+of+honey+bee&amp;biw=1366&amp;bih=624&amp;source=lnms&amp;tbm=isch&amp;sa=X&amp;ei=F3SWU6LbMMu8PenYgYAL&amp;ved=0CAYQ_AUoA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google.com.pk/search?q=drone+of+honey+bee&amp;biw=1366&amp;bih=624&amp;source=lnms&amp;tbm=isch&amp;sa=X&amp;ei=F3SWU6LbMMu8PenYgYAL&amp;ved=0CAYQ_AUoA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google.com.pk/search?q=drone+of+honey+bee&amp;biw=1366&amp;bih=624&amp;source=lnms&amp;tbm=isch&amp;sa=X&amp;ei=F3SWU6LbMMu8PenYgYAL&amp;ved=0CAYQ_AUoA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.pk/search?q=Swarm+Catching+Equipments&amp;rlz=1C1CYCH_enPK588PK588&amp;es_sm=93&amp;source=lnms&amp;tbm=isch&amp;sa=X&amp;ei=vY6WU-O0FovqONrBgNgN&amp;ved=0CAgQ_AUoAQ&amp;biw=1366&amp;bih=624" TargetMode="External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s://www.google.com.pk/search?q=bee+veil&amp;rlz=1C2CYCH_enPK588PK589&amp;biw=1366&amp;bih=667&amp;source=lnms&amp;tbm=isch&amp;sa=X&amp;ei=1oyWU9XXBMWHPfO-gegC&amp;ved=0CAYQ_AUoA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.pk/search?q=Bee+Brush&amp;rlz=1C1CYCH_enPK588PK588&amp;es_sm=93&amp;source=lnms&amp;tbm=isch&amp;sa=X&amp;ei=BI6WU4j6HsKBPdOOgKAB&amp;ved=0CAgQ_AUoAQ&amp;biw=1366&amp;bih=624" TargetMode="External"/><Relationship Id="rId11" Type="http://schemas.openxmlformats.org/officeDocument/2006/relationships/image" Target="../media/image27.jpeg"/><Relationship Id="rId5" Type="http://schemas.openxmlformats.org/officeDocument/2006/relationships/image" Target="../media/image24.jpeg"/><Relationship Id="rId10" Type="http://schemas.openxmlformats.org/officeDocument/2006/relationships/hyperlink" Target="https://www.google.com.pk/search?q=Feeder&amp;rlz=1C1CYCH_enPK588PK588&amp;es_sm=93&amp;source=lnms&amp;tbm=isch&amp;sa=X&amp;ei=2pWWU4jWLsnHPdWHgZgJ&amp;ved=0CAgQ_AUoAQ" TargetMode="External"/><Relationship Id="rId4" Type="http://schemas.openxmlformats.org/officeDocument/2006/relationships/hyperlink" Target="https://www.google.com.pk/search?rlz=1C1CYCH_enPK588PK588&amp;es_sm=93&amp;biw=1366&amp;bih=624&amp;tbm=isch&amp;sa=1&amp;q=bee+Gloves&amp;btnG=" TargetMode="External"/><Relationship Id="rId9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s://www.google.com.pk/search?q=honey+flow+period&amp;rlz=1C2CYCH_enPK588PK589&amp;source=lnms&amp;tbm=isch&amp;sa=X&amp;ei=9qGWU8e4DqeO7Qbd9YC4AQ&amp;sqi=2&amp;ved=0CAYQ_AUoAQ&amp;biw=1366&amp;bih=66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pk/imgres?imgurl=&amp;imgrefurl=http://www.karenmagid.com/2011/08/13/the-bees-knees/&amp;h=0&amp;w=0&amp;tbnid=xxfl5gf0ygDuBM&amp;zoom=1&amp;tbnh=189&amp;tbnw=266&amp;docid=nX1_g2s3apfiXM&amp;tbm=isch&amp;ei=t92VU9X7BYygyASo8YDICg&amp;ved=0CAIQsCUoA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s://www.google.com.pk/search?q=summer+period+in+honey+bees&amp;rlz=1C1CYCH_enPK588PK588&amp;es_sm=93&amp;source=lnms&amp;tbm=isch&amp;sa=X&amp;ei=aqKWU6nKKIS27QaL1ICgCg&amp;ved=0CAYQ_AUoAQ&amp;biw=1366&amp;bih=624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www.google.com.pk/search?q=autumn+season+in+honey+bees&amp;rlz=1C1CYCH_enPK588PK588&amp;espv=2&amp;source=lnms&amp;tbm=isch&amp;sa=X&amp;ei=8KWWU6OrKYeh7AahwIEo&amp;ved=0CAYQ_AUoAQ&amp;biw=1366&amp;bih=62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www.google.com.pk/search?q=winter+season+in+honey+bees&amp;rlz=1C1CYCH_enPK588PK588&amp;es_sm=93&amp;source=lnms&amp;tbm=isch&amp;sa=X&amp;ei=nbSWU7TmJK-u7AbqiIFo&amp;ved=0CAYQ_AUoAQ&amp;biw=1366&amp;bih=667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www.google.com.pk/search?q=American+foul+brood&amp;source=lnms&amp;tbm=isch&amp;sa=X&amp;ei=k0OXU8vAO-St7QaSzYHgDQ&amp;ved=0CAgQ_AUoA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s://www.google.com.pk/search?q=European+foul+brood&amp;source=lnms&amp;tbm=isch&amp;sa=X&amp;ei=cESXU7-UF-LX7Aat5IGIBw&amp;ved=0CAgQ_AUoAQ&amp;biw=1366&amp;bih=62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arsonemidae" TargetMode="External"/><Relationship Id="rId2" Type="http://schemas.openxmlformats.org/officeDocument/2006/relationships/hyperlink" Target="http://en.wikipedia.org/wiki/Trombidiform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hyperlink" Target="http://www.sel.barc.usda.gov/acari/images/acarapis/acarapis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en.wikipedia.org/wiki/File:Varroa_jacobsoni_attached_to_a_bee.jp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google.com.pk/imgres?imgurl=http://upload.wikimedia.org/wikipedia/commons/4/4f/Galleria.mellonella.mounted.jpg&amp;imgrefurl=http://commons.wikimedia.org/wiki/File:Galleria.mellonella.mounted.jpg&amp;h=172&amp;w=294&amp;tbnid=QlwDeG5382HdMM:&amp;zoom=1&amp;tbnh=117&amp;tb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hyperlink" Target="https://www.google.com.pk/search?q=Greater+wax+moth&amp;source=lnms&amp;tbm=isch&amp;sa=X&amp;ei=CEaXU_e8JOyO7Qa0xoGICw&amp;ved=0CAgQ_AUoAQ&amp;biw=1366&amp;bih=624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s://www.google.com.pk/search?q=Lesser+wax+moth&amp;source=lnms&amp;tbm=isch&amp;sa=X&amp;ei=5UaXU6PiCI-u7AbbuoGYCw&amp;ved=0CAgQ_AUoA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om.pk/search?q=honey+bees+species+apiculture&amp;source=lnms&amp;tbm=isch&amp;sa=X&amp;ei=4FOXU6zSEs2v7AbLhIHoAg&amp;ved=0CAgQ_AUoAQ&amp;biw=1366&amp;bih=667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google.com.pk/imgres?imgurl=&amp;imgrefurl=http://commons.wikimedia.org/wiki/File:Vespa_orientalis_01.jpg&amp;h=0&amp;w=0&amp;tbnid=KOXJgYnsWA0xhM&amp;zoom=1&amp;tbnh=209&amp;tbnw=241&amp;docid=7Xh0PTs98NFTqM&amp;tbm=isch&amp;ei=gUqXU-_DMLCp7AbWroDYBw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s://www.google.com.pk/search?q=Monomorium+indicum&amp;tbm=isch&amp;imgil=CuyVGMQrxBqexM:;https://encrypted-tbn1.gstatic.com/images?q=tbn:ANd9GcT4YzNbo9LRkI4h-cD9s0ojfhbztpflRzw-gV9cu-jWR_DVlsDu;320;203;2uodiPK9A-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s://www.google.com.pk/search?q=Praying+mantis&amp;tbm=isch&amp;imgil=ei2SnSADwZ8ILM:;https://encrypted-tbn2.gstatic.com/images?q=tbn:ANd9GcQL0jSKC6tvp_0c977jvxjhzMyMDGEmGTPZzSxbxVUlcPZlny7o;1600;1076;81-7xMW2-0J3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s://www.google.com.pk/search?q=Protaetia+impavida&amp;source=lnms&amp;tbm=isch&amp;sa=X&amp;ei=jU-XU7OQEeTN7AbfqICYCw&amp;ved=0CAgQ_AUoAQ&amp;biw=1366&amp;bih=624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com.pk/search?q=apis+dorsata&amp;rlz=1C1CYCH_enPK588PK588&amp;es_sm=93&amp;source=lnms&amp;tbm=isch&amp;sa=X&amp;ei=yv2VU4GQFvHX7AbKoYH4Cg&amp;ved=0CAgQ_AUoAQ&amp;biw=1366&amp;bih=66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com.pk/search?q=Apis+florae&amp;biw=1366&amp;bih=667&amp;source=lnms&amp;tbm=isch&amp;sa=X&amp;ei=rQWWU6rHOcfHOcyugdAD&amp;ved=0CAYQ_AUoA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com.pk/search?q=Apis+cerana&amp;rlz=1C1CYCH_enPK588PK588&amp;es_sm=93&amp;source=lnms&amp;tbm=isch&amp;sa=X&amp;ei=kfeVU9rEEayg7AbWxYG4AQ&amp;ved=0CAgQ_AUoAQ&amp;biw=1366&amp;bih=66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om.pk/search?q=apis+mellifera&amp;rlz=1C2CYCH_enPK588PK589&amp;source=lnms&amp;tbm=isch&amp;sa=X&amp;ei=cAmWU7KMFoeg7AaKkIHIBQ&amp;ved=0CAYQ_AUoAQ&amp;biw=1366&amp;bih=66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com.pk/search?q=drone+of+honey+bee&amp;biw=1366&amp;bih=624&amp;source=lnms&amp;tbm=isch&amp;sa=X&amp;ei=F3SWU6LbMMu8PenYgYAL&amp;ved=0CAYQ_AUoAQ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m.pk/search?q=queen+of+honey+bee&amp;biw=1366&amp;bih=667&amp;source=lnms&amp;tbm=isch&amp;sa=X&amp;ei=mXKWU4SABMTjOp7BgcAK&amp;sqi=2&amp;ved=0CAYQ_AUoA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21600000">
            <a:off x="1884852" y="2577250"/>
            <a:ext cx="5374296" cy="1703501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i="1" u="sng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APICULTURE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5105400" cy="48006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Female bees are diploid and with stings.</a:t>
            </a:r>
          </a:p>
          <a:p>
            <a:pPr>
              <a:lnSpc>
                <a:spcPct val="12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Produced from fertilized eggs.</a:t>
            </a:r>
          </a:p>
          <a:p>
            <a:pPr>
              <a:lnSpc>
                <a:spcPct val="12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worker are imperfect female.</a:t>
            </a:r>
          </a:p>
          <a:p>
            <a:pPr>
              <a:lnSpc>
                <a:spcPct val="12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worker bees are selfless individuals.</a:t>
            </a:r>
          </a:p>
          <a:p>
            <a:pPr>
              <a:lnSpc>
                <a:spcPct val="12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Their duties are to nurse and feed the brood, clean hive, make wax and honey, guard duty, store pollen and nectar and foraging duty.</a:t>
            </a:r>
          </a:p>
          <a:p>
            <a:pPr>
              <a:lnSpc>
                <a:spcPct val="120000"/>
              </a:lnSpc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During honey flow season the bees live for only 6 weeks and in off season live up to 6 months.</a:t>
            </a:r>
          </a:p>
        </p:txBody>
      </p:sp>
      <p:pic>
        <p:nvPicPr>
          <p:cNvPr id="5" name="Picture 4" descr="worker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490" y="1734000"/>
            <a:ext cx="3000110" cy="3600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009900" y="0"/>
            <a:ext cx="3124200" cy="1066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Worker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81600" cy="3505200"/>
          </a:xfrm>
        </p:spPr>
        <p:txBody>
          <a:bodyPr>
            <a:normAutofit/>
          </a:bodyPr>
          <a:lstStyle/>
          <a:p>
            <a:r>
              <a:rPr lang="en-US" sz="2200" dirty="0"/>
              <a:t>Male bees are haploid and stingless.</a:t>
            </a:r>
          </a:p>
          <a:p>
            <a:r>
              <a:rPr lang="en-US" sz="2200" dirty="0"/>
              <a:t>Produced from unfertilized eggs.</a:t>
            </a:r>
          </a:p>
          <a:p>
            <a:r>
              <a:rPr lang="en-US" sz="2200" dirty="0"/>
              <a:t>The only function of the drone to mate with queen.</a:t>
            </a:r>
          </a:p>
          <a:p>
            <a:r>
              <a:rPr lang="en-US" sz="2200" dirty="0"/>
              <a:t>They do not collect pollen and nectar  from flowers.</a:t>
            </a:r>
          </a:p>
          <a:p>
            <a:r>
              <a:rPr lang="en-US" sz="2200" dirty="0"/>
              <a:t>They are fed by worker bees.</a:t>
            </a:r>
          </a:p>
          <a:p>
            <a:r>
              <a:rPr lang="en-US" sz="2200" dirty="0"/>
              <a:t>They are short lived i.e. 2 months.</a:t>
            </a:r>
          </a:p>
        </p:txBody>
      </p:sp>
      <p:pic>
        <p:nvPicPr>
          <p:cNvPr id="6" name="Picture 5" descr="drone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676400"/>
            <a:ext cx="2971800" cy="3600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009900" y="0"/>
            <a:ext cx="3124200" cy="1066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Drone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ifecycleofbee.jp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33978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03145359"/>
              </p:ext>
            </p:extLst>
          </p:nvPr>
        </p:nvGraphicFramePr>
        <p:xfrm>
          <a:off x="228599" y="1219199"/>
          <a:ext cx="8458200" cy="528658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66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1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60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7297">
                <a:tc>
                  <a:txBody>
                    <a:bodyPr/>
                    <a:lstStyle/>
                    <a:p>
                      <a:r>
                        <a:rPr lang="en-US" dirty="0"/>
                        <a:t>Character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741">
                <a:tc>
                  <a:txBody>
                    <a:bodyPr/>
                    <a:lstStyle/>
                    <a:p>
                      <a:r>
                        <a:rPr lang="en-US" sz="1400" dirty="0"/>
                        <a:t>Sex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Fertile 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Fertile 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Sterile Female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297">
                <a:tc>
                  <a:txBody>
                    <a:bodyPr/>
                    <a:lstStyle/>
                    <a:p>
                      <a:r>
                        <a:rPr lang="en-US" sz="1400" dirty="0"/>
                        <a:t>Development From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Fertilized</a:t>
                      </a:r>
                      <a:r>
                        <a:rPr lang="en-US" sz="1400" baseline="0" dirty="0"/>
                        <a:t> Egg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Un-fertilized</a:t>
                      </a:r>
                      <a:r>
                        <a:rPr lang="en-US" sz="1400" baseline="0" dirty="0"/>
                        <a:t> Egg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Fertilized</a:t>
                      </a:r>
                      <a:r>
                        <a:rPr lang="en-US" sz="1400" baseline="0" dirty="0"/>
                        <a:t> Egg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297">
                <a:tc>
                  <a:txBody>
                    <a:bodyPr/>
                    <a:lstStyle/>
                    <a:p>
                      <a:r>
                        <a:rPr lang="en-US" sz="1400" dirty="0"/>
                        <a:t>Ovary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Well developed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Absent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Poorly developed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117">
                <a:tc>
                  <a:txBody>
                    <a:bodyPr/>
                    <a:lstStyle/>
                    <a:p>
                      <a:r>
                        <a:rPr lang="en-US" sz="1400" dirty="0"/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Largest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Larger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Small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297">
                <a:tc>
                  <a:txBody>
                    <a:bodyPr/>
                    <a:lstStyle/>
                    <a:p>
                      <a:r>
                        <a:rPr lang="en-US" sz="1400" dirty="0"/>
                        <a:t>Abdomen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Triangular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Rectangular/blunt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Triangular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117">
                <a:tc>
                  <a:txBody>
                    <a:bodyPr/>
                    <a:lstStyle/>
                    <a:p>
                      <a:r>
                        <a:rPr lang="en-US" sz="1400" dirty="0"/>
                        <a:t>Cell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Largest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Intermediate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Small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4709">
                <a:tc>
                  <a:txBody>
                    <a:bodyPr/>
                    <a:lstStyle/>
                    <a:p>
                      <a:r>
                        <a:rPr lang="en-US" sz="1400" dirty="0"/>
                        <a:t>Location in Hive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Bottom</a:t>
                      </a:r>
                      <a:r>
                        <a:rPr lang="en-US" sz="1400" baseline="0" dirty="0"/>
                        <a:t> edge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Surface of the hive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Surface of the hive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7297">
                <a:tc>
                  <a:txBody>
                    <a:bodyPr/>
                    <a:lstStyle/>
                    <a:p>
                      <a:r>
                        <a:rPr lang="en-US" sz="1400" dirty="0"/>
                        <a:t>Feeding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Fed by worker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Fed by worker</a:t>
                      </a:r>
                    </a:p>
                    <a:p>
                      <a:r>
                        <a:rPr lang="en-US" sz="1400" dirty="0"/>
                        <a:t>&amp;</a:t>
                      </a:r>
                      <a:r>
                        <a:rPr lang="en-US" sz="1400" baseline="0" dirty="0"/>
                        <a:t> feed on honey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Self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7297">
                <a:tc>
                  <a:txBody>
                    <a:bodyPr/>
                    <a:lstStyle/>
                    <a:p>
                      <a:r>
                        <a:rPr lang="en-US" sz="1400" dirty="0"/>
                        <a:t>Wax Glands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Absent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Absent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Present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7297">
                <a:tc>
                  <a:txBody>
                    <a:bodyPr/>
                    <a:lstStyle/>
                    <a:p>
                      <a:r>
                        <a:rPr lang="en-US" sz="1400" dirty="0"/>
                        <a:t>Food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Royal Jelly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Royal Jelly for 3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Honey</a:t>
                      </a:r>
                      <a:r>
                        <a:rPr lang="en-US" sz="1400" baseline="0" dirty="0"/>
                        <a:t> &amp; Pollens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3400" y="152400"/>
            <a:ext cx="80010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Diagnostic characteristic features of the castes of honey bee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762000"/>
            <a:ext cx="8610600" cy="57150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Hive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lb. wax require 8-12 lbs. of honey.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Provision of artificial combs in frames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Stand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Bottom Board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Brood Chamber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Brood Frame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Top Cover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952500" y="76200"/>
            <a:ext cx="72390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Bee keeping </a:t>
            </a:r>
          </a:p>
        </p:txBody>
      </p:sp>
      <p:pic>
        <p:nvPicPr>
          <p:cNvPr id="5" name="Picture 4" descr="download (2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016" y="1295400"/>
            <a:ext cx="2519181" cy="1676400"/>
          </a:xfrm>
          <a:prstGeom prst="rect">
            <a:avLst/>
          </a:prstGeom>
        </p:spPr>
      </p:pic>
      <p:pic>
        <p:nvPicPr>
          <p:cNvPr id="6" name="Picture 5" descr="images.jpg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343275"/>
            <a:ext cx="1933575" cy="2371725"/>
          </a:xfrm>
          <a:prstGeom prst="rect">
            <a:avLst/>
          </a:prstGeom>
        </p:spPr>
      </p:pic>
      <p:pic>
        <p:nvPicPr>
          <p:cNvPr id="7" name="Picture 6" descr="download (3).jpg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4800600"/>
            <a:ext cx="2686050" cy="1704975"/>
          </a:xfrm>
          <a:prstGeom prst="rect">
            <a:avLst/>
          </a:prstGeom>
        </p:spPr>
      </p:pic>
      <p:pic>
        <p:nvPicPr>
          <p:cNvPr id="8" name="Picture 7" descr="download (4).jpg">
            <a:hlinkClick r:id="rId2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4810125"/>
            <a:ext cx="2514600" cy="1819275"/>
          </a:xfrm>
          <a:prstGeom prst="rect">
            <a:avLst/>
          </a:prstGeom>
        </p:spPr>
      </p:pic>
      <p:pic>
        <p:nvPicPr>
          <p:cNvPr id="9" name="Picture 8" descr="download (5).jpg">
            <a:hlinkClick r:id="rId2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1825" y="24955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69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0"/>
            <a:ext cx="4419600" cy="68580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Queen Excluder</a:t>
            </a:r>
          </a:p>
          <a:p>
            <a:pPr marL="457200" indent="-457200">
              <a:buNone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None/>
            </a:pPr>
            <a:endParaRPr lang="en-US" dirty="0"/>
          </a:p>
          <a:p>
            <a:pPr marL="457200" indent="-457200">
              <a:buNone/>
            </a:pPr>
            <a:endParaRPr lang="en-US" dirty="0"/>
          </a:p>
          <a:p>
            <a:pPr marL="457200" indent="-457200">
              <a:buNone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Un-capping Knife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Honey Extractor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None/>
            </a:pPr>
            <a:endParaRPr lang="en-US" dirty="0"/>
          </a:p>
          <a:p>
            <a:pPr marL="457200" indent="-457200">
              <a:buFont typeface="Wingdings" pitchFamily="2" charset="2"/>
              <a:buChar char="§"/>
            </a:pPr>
            <a:endParaRPr lang="en-US" dirty="0"/>
          </a:p>
          <a:p>
            <a:pPr marL="457200" indent="-457200">
              <a:buNone/>
            </a:pPr>
            <a:endParaRPr lang="en-US" dirty="0"/>
          </a:p>
          <a:p>
            <a:pPr marL="457200" indent="-457200">
              <a:buFont typeface="Wingdings" pitchFamily="2" charset="2"/>
              <a:buChar char="§"/>
            </a:pPr>
            <a:endParaRPr lang="en-US" dirty="0"/>
          </a:p>
          <a:p>
            <a:pPr marL="457200" indent="-457200"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4" name="Picture 3" descr="download (6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52400"/>
            <a:ext cx="3771900" cy="2181225"/>
          </a:xfrm>
          <a:prstGeom prst="rect">
            <a:avLst/>
          </a:prstGeom>
        </p:spPr>
      </p:pic>
      <p:pic>
        <p:nvPicPr>
          <p:cNvPr id="5" name="Picture 4" descr="images (1).jpg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2476500"/>
            <a:ext cx="3276600" cy="1562100"/>
          </a:xfrm>
          <a:prstGeom prst="rect">
            <a:avLst/>
          </a:prstGeom>
        </p:spPr>
      </p:pic>
      <p:pic>
        <p:nvPicPr>
          <p:cNvPr id="6" name="Picture 5" descr="download (7).jpg">
            <a:hlinkClick r:id="rId2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4191000"/>
            <a:ext cx="36957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/>
              <a:t>Smoker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None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Hive Tool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228600"/>
            <a:ext cx="4495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Bee Handling Equipment</a:t>
            </a:r>
          </a:p>
        </p:txBody>
      </p:sp>
      <p:pic>
        <p:nvPicPr>
          <p:cNvPr id="5" name="Picture 4" descr="download (8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371600"/>
            <a:ext cx="2895600" cy="2362200"/>
          </a:xfrm>
          <a:prstGeom prst="rect">
            <a:avLst/>
          </a:prstGeom>
        </p:spPr>
      </p:pic>
      <p:pic>
        <p:nvPicPr>
          <p:cNvPr id="6" name="Picture 5" descr="download (9).jpg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4419600"/>
            <a:ext cx="2905125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763000" cy="68580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Bee Veil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Gloves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Bee Brush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Swarm Catching Equipments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Feeder</a:t>
            </a:r>
          </a:p>
          <a:p>
            <a:endParaRPr lang="en-US" dirty="0"/>
          </a:p>
        </p:txBody>
      </p:sp>
      <p:pic>
        <p:nvPicPr>
          <p:cNvPr id="4" name="Picture 3" descr="download (10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28600"/>
            <a:ext cx="2143125" cy="2295525"/>
          </a:xfrm>
          <a:prstGeom prst="rect">
            <a:avLst/>
          </a:prstGeom>
        </p:spPr>
      </p:pic>
      <p:pic>
        <p:nvPicPr>
          <p:cNvPr id="5" name="Picture 4" descr="download (11)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2743200"/>
            <a:ext cx="2600325" cy="1647825"/>
          </a:xfrm>
          <a:prstGeom prst="rect">
            <a:avLst/>
          </a:prstGeom>
        </p:spPr>
      </p:pic>
      <p:pic>
        <p:nvPicPr>
          <p:cNvPr id="6" name="Picture 5" descr="download (12)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2600" y="4876800"/>
            <a:ext cx="3352800" cy="1447800"/>
          </a:xfrm>
          <a:prstGeom prst="rect">
            <a:avLst/>
          </a:prstGeom>
        </p:spPr>
      </p:pic>
      <p:pic>
        <p:nvPicPr>
          <p:cNvPr id="7" name="Picture 6" descr="download (13).jpg">
            <a:hlinkClick r:id="rId8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0400" y="4419600"/>
            <a:ext cx="2143125" cy="2143125"/>
          </a:xfrm>
          <a:prstGeom prst="rect">
            <a:avLst/>
          </a:prstGeom>
        </p:spPr>
      </p:pic>
      <p:pic>
        <p:nvPicPr>
          <p:cNvPr id="8" name="Picture 7" descr="download (14).jpg">
            <a:hlinkClick r:id="rId10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" y="4495800"/>
            <a:ext cx="2466975" cy="20764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38400" y="1981200"/>
            <a:ext cx="5486400" cy="44927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Breeding season.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In spring the bees face severe scarcity due to chill winter  in hills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They remain inside the hive.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381000"/>
            <a:ext cx="73152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Seasonal management </a:t>
            </a:r>
          </a:p>
        </p:txBody>
      </p:sp>
      <p:sp>
        <p:nvSpPr>
          <p:cNvPr id="5" name="Oval 4"/>
          <p:cNvSpPr/>
          <p:nvPr/>
        </p:nvSpPr>
        <p:spPr>
          <a:xfrm>
            <a:off x="381000" y="1524000"/>
            <a:ext cx="1905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Spring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95800" cy="4873752"/>
          </a:xfrm>
        </p:spPr>
        <p:txBody>
          <a:bodyPr>
            <a:normAutofit fontScale="92500"/>
          </a:bodyPr>
          <a:lstStyle/>
          <a:p>
            <a:r>
              <a:rPr lang="en-US" dirty="0"/>
              <a:t>Flowering season.</a:t>
            </a:r>
          </a:p>
          <a:p>
            <a:endParaRPr lang="en-US" dirty="0"/>
          </a:p>
          <a:p>
            <a:r>
              <a:rPr lang="en-US" dirty="0"/>
              <a:t>Honey bees go for foraging.</a:t>
            </a:r>
          </a:p>
          <a:p>
            <a:endParaRPr lang="en-US" dirty="0"/>
          </a:p>
          <a:p>
            <a:r>
              <a:rPr lang="en-US" dirty="0"/>
              <a:t>If  we don‘t extract the honey in this period all the honey would be consumed by the honey bees.</a:t>
            </a:r>
          </a:p>
          <a:p>
            <a:endParaRPr lang="en-US" dirty="0"/>
          </a:p>
          <a:p>
            <a:r>
              <a:rPr lang="en-US" dirty="0"/>
              <a:t>The honey bees require more space for honey storage.</a:t>
            </a:r>
          </a:p>
          <a:p>
            <a:pPr>
              <a:buNone/>
            </a:pPr>
            <a:r>
              <a:rPr lang="en-US" dirty="0"/>
              <a:t>  </a:t>
            </a:r>
          </a:p>
        </p:txBody>
      </p:sp>
      <p:sp>
        <p:nvSpPr>
          <p:cNvPr id="4" name="Oval 3"/>
          <p:cNvSpPr/>
          <p:nvPr/>
        </p:nvSpPr>
        <p:spPr>
          <a:xfrm>
            <a:off x="2590800" y="304800"/>
            <a:ext cx="3429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Honey flow </a:t>
            </a:r>
          </a:p>
        </p:txBody>
      </p:sp>
      <p:pic>
        <p:nvPicPr>
          <p:cNvPr id="5" name="Picture 4" descr="Life-cycle-of-a-honey-bee2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538287"/>
            <a:ext cx="3124200" cy="43291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52400"/>
            <a:ext cx="8686800" cy="6321425"/>
          </a:xfrm>
        </p:spPr>
        <p:txBody>
          <a:bodyPr/>
          <a:lstStyle/>
          <a:p>
            <a:pPr algn="ctr">
              <a:buNone/>
            </a:pP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APICULTURE</a:t>
            </a:r>
            <a:endParaRPr lang="en-US" dirty="0"/>
          </a:p>
          <a:p>
            <a:r>
              <a:rPr lang="en-US" dirty="0"/>
              <a:t>Apiculture is the keeping of honey bee colonies on a large scale for the purpose of honey production and other products such as pollen, </a:t>
            </a:r>
            <a:r>
              <a:rPr lang="en-US" dirty="0" err="1"/>
              <a:t>beewax</a:t>
            </a:r>
            <a:r>
              <a:rPr lang="en-US" dirty="0"/>
              <a:t> and royal jelly etc.</a:t>
            </a:r>
          </a:p>
        </p:txBody>
      </p:sp>
      <p:pic>
        <p:nvPicPr>
          <p:cNvPr id="5" name="Picture 4" descr="apiculture24 (1)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981200"/>
            <a:ext cx="7616952" cy="430987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95800" cy="4873752"/>
          </a:xfrm>
        </p:spPr>
        <p:txBody>
          <a:bodyPr/>
          <a:lstStyle/>
          <a:p>
            <a:r>
              <a:rPr lang="en-US" dirty="0"/>
              <a:t>Lack of flora</a:t>
            </a:r>
          </a:p>
          <a:p>
            <a:endParaRPr lang="en-US" dirty="0"/>
          </a:p>
          <a:p>
            <a:r>
              <a:rPr lang="en-US" dirty="0"/>
              <a:t>Honey bees kick-out the drones</a:t>
            </a:r>
          </a:p>
          <a:p>
            <a:endParaRPr lang="en-US" dirty="0"/>
          </a:p>
          <a:p>
            <a:r>
              <a:rPr lang="en-US" dirty="0"/>
              <a:t>Queen stop egg lying</a:t>
            </a:r>
          </a:p>
          <a:p>
            <a:endParaRPr lang="en-US" dirty="0"/>
          </a:p>
          <a:p>
            <a:r>
              <a:rPr lang="en-US" dirty="0"/>
              <a:t>Colonies have to keep under shadow and provided enough ventilation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19400" y="304800"/>
            <a:ext cx="2667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Summer </a:t>
            </a:r>
          </a:p>
        </p:txBody>
      </p:sp>
      <p:pic>
        <p:nvPicPr>
          <p:cNvPr id="5" name="Picture 4" descr="september-bees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384" y="1371600"/>
            <a:ext cx="3315015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r>
              <a:rPr lang="en-US" dirty="0"/>
              <a:t>Bees do not feel comfortable</a:t>
            </a:r>
          </a:p>
          <a:p>
            <a:endParaRPr lang="en-US" dirty="0"/>
          </a:p>
          <a:p>
            <a:r>
              <a:rPr lang="en-US" dirty="0"/>
              <a:t>Temperature increase in the hive</a:t>
            </a:r>
          </a:p>
          <a:p>
            <a:endParaRPr lang="en-US" dirty="0"/>
          </a:p>
          <a:p>
            <a:r>
              <a:rPr lang="en-US" dirty="0"/>
              <a:t>In monsoon bees can not forage and not remain in the hive comfortable</a:t>
            </a:r>
          </a:p>
          <a:p>
            <a:endParaRPr lang="en-US" dirty="0"/>
          </a:p>
          <a:p>
            <a:r>
              <a:rPr lang="en-US" dirty="0"/>
              <a:t>They become lethargic and often suffer from dysentery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667000" y="381000"/>
            <a:ext cx="3048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Monsoon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19600" cy="4873752"/>
          </a:xfrm>
        </p:spPr>
        <p:txBody>
          <a:bodyPr/>
          <a:lstStyle/>
          <a:p>
            <a:r>
              <a:rPr lang="en-US" dirty="0"/>
              <a:t>Queen stops egg lying</a:t>
            </a:r>
          </a:p>
          <a:p>
            <a:pPr>
              <a:buNone/>
            </a:pPr>
            <a:r>
              <a:rPr lang="en-US" dirty="0"/>
              <a:t> </a:t>
            </a:r>
          </a:p>
          <a:p>
            <a:r>
              <a:rPr lang="en-US" dirty="0"/>
              <a:t>Workers stop  honey formation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Conserve nectar and pollen for coming days</a:t>
            </a:r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819400" y="304800"/>
            <a:ext cx="2743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Autumn </a:t>
            </a:r>
          </a:p>
        </p:txBody>
      </p:sp>
      <p:pic>
        <p:nvPicPr>
          <p:cNvPr id="5" name="Picture 4" descr="images (3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828800"/>
            <a:ext cx="38862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4953000" cy="4873752"/>
          </a:xfrm>
        </p:spPr>
        <p:txBody>
          <a:bodyPr/>
          <a:lstStyle/>
          <a:p>
            <a:r>
              <a:rPr lang="en-US" dirty="0"/>
              <a:t>The honey bees have to maintain the hive temperature from 32° to 35°C</a:t>
            </a:r>
          </a:p>
          <a:p>
            <a:r>
              <a:rPr lang="en-US" dirty="0"/>
              <a:t>Keep their body temperature increase</a:t>
            </a:r>
          </a:p>
          <a:p>
            <a:r>
              <a:rPr lang="en-US" dirty="0"/>
              <a:t>If temperature is less than 10°C they cluster together in inner and outer shell</a:t>
            </a:r>
          </a:p>
          <a:p>
            <a:r>
              <a:rPr lang="en-US" dirty="0"/>
              <a:t>They also eat honey and increase temperature by muscular movement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Oval 3"/>
          <p:cNvSpPr/>
          <p:nvPr/>
        </p:nvSpPr>
        <p:spPr>
          <a:xfrm>
            <a:off x="2743200" y="228600"/>
            <a:ext cx="28194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Winter</a:t>
            </a:r>
          </a:p>
        </p:txBody>
      </p:sp>
      <p:pic>
        <p:nvPicPr>
          <p:cNvPr id="5" name="Picture 4" descr="images (4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676400"/>
            <a:ext cx="37338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Viral</a:t>
            </a:r>
          </a:p>
          <a:p>
            <a:pPr>
              <a:buNone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/>
              <a:t>Apis iridescent virus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/>
          </a:p>
          <a:p>
            <a:pPr marL="457200" indent="-457200"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Thai sac brood virus</a:t>
            </a:r>
          </a:p>
          <a:p>
            <a:pPr marL="457200" indent="-45720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Kashmir bee virus</a:t>
            </a:r>
          </a:p>
          <a:p>
            <a:pPr marL="457200" indent="-457200">
              <a:buFont typeface="Wingdings" pitchFamily="2" charset="2"/>
              <a:buChar char="q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en-US" sz="1600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09800" y="228600"/>
            <a:ext cx="33528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Disease of honey bees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American foul brood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/>
              <a:t>European foul brood</a:t>
            </a:r>
          </a:p>
        </p:txBody>
      </p:sp>
      <p:sp>
        <p:nvSpPr>
          <p:cNvPr id="4" name="Oval 3"/>
          <p:cNvSpPr/>
          <p:nvPr/>
        </p:nvSpPr>
        <p:spPr>
          <a:xfrm>
            <a:off x="2438400" y="457200"/>
            <a:ext cx="3733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Bacterial  diseases</a:t>
            </a:r>
          </a:p>
        </p:txBody>
      </p:sp>
      <p:pic>
        <p:nvPicPr>
          <p:cNvPr id="5" name="Picture 4" descr="images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676400"/>
            <a:ext cx="3352800" cy="2514600"/>
          </a:xfrm>
          <a:prstGeom prst="rect">
            <a:avLst/>
          </a:prstGeom>
        </p:spPr>
      </p:pic>
      <p:pic>
        <p:nvPicPr>
          <p:cNvPr id="6" name="Picture 5" descr="e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886200"/>
            <a:ext cx="36576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honey bee mite</a:t>
            </a:r>
          </a:p>
          <a:p>
            <a:pPr marL="457200" indent="-457200">
              <a:buNone/>
            </a:pPr>
            <a:r>
              <a:rPr lang="en-US" b="1" dirty="0"/>
              <a:t>  </a:t>
            </a:r>
            <a:r>
              <a:rPr lang="en-US" sz="2000" b="1" dirty="0"/>
              <a:t>T N</a:t>
            </a:r>
            <a:r>
              <a:rPr lang="en-US" sz="2000" i="1" dirty="0"/>
              <a:t>:   Acarapis woodi (</a:t>
            </a:r>
            <a:r>
              <a:rPr lang="en-US" sz="2000" i="1" dirty="0" err="1"/>
              <a:t>Rennie</a:t>
            </a:r>
            <a:r>
              <a:rPr lang="en-US" sz="2000" i="1" dirty="0"/>
              <a:t>)</a:t>
            </a:r>
          </a:p>
          <a:p>
            <a:pPr marL="457200" indent="-457200">
              <a:buNone/>
            </a:pPr>
            <a:r>
              <a:rPr lang="en-US" sz="2000" i="1" dirty="0"/>
              <a:t>  </a:t>
            </a:r>
            <a:r>
              <a:rPr lang="en-US" sz="2000" dirty="0"/>
              <a:t>Family: Tarsonemidae </a:t>
            </a:r>
          </a:p>
          <a:p>
            <a:pPr marL="457200" indent="-457200">
              <a:buNone/>
            </a:pPr>
            <a:r>
              <a:rPr lang="en-US" sz="2000" dirty="0"/>
              <a:t>  Order:   Trombidiforms </a:t>
            </a:r>
            <a:br>
              <a:rPr lang="en-US" dirty="0">
                <a:hlinkClick r:id="rId2" tooltip="Trombidiformes"/>
              </a:rPr>
            </a:br>
            <a:endParaRPr lang="en-US" i="1" dirty="0"/>
          </a:p>
          <a:p>
            <a:pPr marL="457200" indent="-457200">
              <a:buNone/>
            </a:pPr>
            <a:r>
              <a:rPr lang="en-US" i="1" dirty="0">
                <a:hlinkClick r:id="rId3" tooltip="Tarsonemidae"/>
              </a:rPr>
              <a:t> </a:t>
            </a:r>
            <a:br>
              <a:rPr lang="en-US" dirty="0">
                <a:hlinkClick r:id="rId3" tooltip="Tarsonemidae"/>
              </a:rPr>
            </a:br>
            <a:endParaRPr lang="en-US" i="1" dirty="0"/>
          </a:p>
        </p:txBody>
      </p:sp>
      <p:sp>
        <p:nvSpPr>
          <p:cNvPr id="4" name="Oval 3"/>
          <p:cNvSpPr/>
          <p:nvPr/>
        </p:nvSpPr>
        <p:spPr>
          <a:xfrm>
            <a:off x="2209800" y="457200"/>
            <a:ext cx="33528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Pest of honey bees</a:t>
            </a:r>
          </a:p>
        </p:txBody>
      </p:sp>
      <p:pic>
        <p:nvPicPr>
          <p:cNvPr id="5" name="Picture 4" descr="acarapis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0" y="1828800"/>
            <a:ext cx="44958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705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/>
              <a:t>Technical Name: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Varroa jacobsoni</a:t>
            </a:r>
          </a:p>
          <a:p>
            <a:pPr>
              <a:buFont typeface="Wingdings" pitchFamily="2" charset="2"/>
              <a:buChar char="q"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Family:        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Varriodae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Order:              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Mesostigmata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Varroa_jacobsoni_attached_to_a_bee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2057400"/>
            <a:ext cx="61976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Greater wax moth</a:t>
            </a:r>
          </a:p>
          <a:p>
            <a:pPr>
              <a:buNone/>
            </a:pPr>
            <a:r>
              <a:rPr lang="en-US" dirty="0"/>
              <a:t> T N:  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Gallaria mellonella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Family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pyralidae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Order:  Lepidoptera</a:t>
            </a: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               </a:t>
            </a:r>
          </a:p>
        </p:txBody>
      </p:sp>
      <p:sp>
        <p:nvSpPr>
          <p:cNvPr id="4" name="Oval 3"/>
          <p:cNvSpPr/>
          <p:nvPr/>
        </p:nvSpPr>
        <p:spPr>
          <a:xfrm>
            <a:off x="2743200" y="381000"/>
            <a:ext cx="28956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Insects</a:t>
            </a:r>
          </a:p>
        </p:txBody>
      </p:sp>
      <p:pic>
        <p:nvPicPr>
          <p:cNvPr id="5" name="Picture 4" descr="images (2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871402"/>
            <a:ext cx="4637314" cy="3614997"/>
          </a:xfrm>
          <a:prstGeom prst="rect">
            <a:avLst/>
          </a:prstGeom>
        </p:spPr>
      </p:pic>
      <p:pic>
        <p:nvPicPr>
          <p:cNvPr id="6" name="Picture 5" descr="images (4)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657600"/>
            <a:ext cx="28956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0"/>
            <a:ext cx="8839200" cy="6858000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T  N: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Achroia grisella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Family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 pyralidae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Order:  Lepidoptera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lllll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893942"/>
            <a:ext cx="3429000" cy="3354457"/>
          </a:xfrm>
          <a:prstGeom prst="rect">
            <a:avLst/>
          </a:prstGeom>
        </p:spPr>
      </p:pic>
      <p:pic>
        <p:nvPicPr>
          <p:cNvPr id="5" name="Picture 4" descr="Achroia-grisella.jpg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846582"/>
            <a:ext cx="4524375" cy="35542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76400" y="304800"/>
            <a:ext cx="5257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Lesser wax moth</a:t>
            </a:r>
          </a:p>
          <a:p>
            <a:pPr algn="ctr"/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95400"/>
            <a:ext cx="4419600" cy="1447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800" i="1" dirty="0"/>
              <a:t>Apis </a:t>
            </a:r>
            <a:r>
              <a:rPr lang="en-US" sz="1800" i="1" dirty="0" err="1"/>
              <a:t>dorsata</a:t>
            </a:r>
            <a:r>
              <a:rPr lang="en-US" sz="1800" i="1" dirty="0"/>
              <a:t>  (</a:t>
            </a:r>
            <a:r>
              <a:rPr lang="en-US" sz="1800" i="1" dirty="0" err="1"/>
              <a:t>Gaint</a:t>
            </a:r>
            <a:r>
              <a:rPr lang="en-US" sz="1800" i="1" dirty="0"/>
              <a:t> rock bee)</a:t>
            </a:r>
          </a:p>
          <a:p>
            <a:pPr>
              <a:buFont typeface="Wingdings" pitchFamily="2" charset="2"/>
              <a:buChar char="Ø"/>
            </a:pPr>
            <a:r>
              <a:rPr lang="en-US" sz="1800" i="1" dirty="0"/>
              <a:t>Apis florea (Little bee)</a:t>
            </a:r>
          </a:p>
          <a:p>
            <a:pPr>
              <a:buFont typeface="Wingdings" pitchFamily="2" charset="2"/>
              <a:buChar char="Ø"/>
            </a:pPr>
            <a:r>
              <a:rPr lang="en-US" sz="1800" i="1" dirty="0"/>
              <a:t>Apis cerana indica</a:t>
            </a:r>
            <a:r>
              <a:rPr lang="en-US" sz="1800" dirty="0"/>
              <a:t>( Asian honey bee)</a:t>
            </a:r>
          </a:p>
          <a:p>
            <a:pPr>
              <a:buFont typeface="Wingdings" pitchFamily="2" charset="2"/>
              <a:buChar char="Ø"/>
            </a:pPr>
            <a:r>
              <a:rPr lang="en-US" sz="1800" i="1" dirty="0"/>
              <a:t>Apis mellifera (European honey bee)</a:t>
            </a:r>
          </a:p>
          <a:p>
            <a:endParaRPr lang="en-US" i="1" dirty="0"/>
          </a:p>
        </p:txBody>
      </p:sp>
      <p:pic>
        <p:nvPicPr>
          <p:cNvPr id="5" name="Picture 4" descr="images (1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14400" y="3124200"/>
            <a:ext cx="7086600" cy="3352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396037" y="381000"/>
            <a:ext cx="23519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DIVERSITY</a:t>
            </a:r>
            <a:endParaRPr lang="en-US" sz="3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  N: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Vespia orientalis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Family: Vespidae</a:t>
            </a:r>
          </a:p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Order:  Hymenoptera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28600"/>
            <a:ext cx="5638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Predatory wasps</a:t>
            </a:r>
          </a:p>
        </p:txBody>
      </p:sp>
      <p:pic>
        <p:nvPicPr>
          <p:cNvPr id="5" name="Picture 4" descr="images (5)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514600"/>
            <a:ext cx="44958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  N: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Monomorium indicum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Family: Formicidae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Order:  Hymenoptera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0" y="228600"/>
            <a:ext cx="4495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Black Ants</a:t>
            </a:r>
          </a:p>
        </p:txBody>
      </p:sp>
      <p:pic>
        <p:nvPicPr>
          <p:cNvPr id="5" name="Picture 4" descr="casent0910231_p_1_thumbview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133600"/>
            <a:ext cx="48006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924800" cy="4949952"/>
          </a:xfrm>
        </p:spPr>
        <p:txBody>
          <a:bodyPr/>
          <a:lstStyle/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  N: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odontomantis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micans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Family: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Order: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228600"/>
            <a:ext cx="4114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Praying mantid</a:t>
            </a:r>
          </a:p>
        </p:txBody>
      </p:sp>
      <p:pic>
        <p:nvPicPr>
          <p:cNvPr id="6" name="Picture 5" descr="download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074" y="2552700"/>
            <a:ext cx="5267326" cy="37719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N: Protaetia impavida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Family:</a:t>
            </a:r>
            <a:r>
              <a:rPr lang="en-US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Scarabaeidae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Order: coleoptera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381000"/>
            <a:ext cx="7086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Scarabaeid beetles</a:t>
            </a:r>
          </a:p>
        </p:txBody>
      </p:sp>
      <p:pic>
        <p:nvPicPr>
          <p:cNvPr id="6" name="Picture 5" descr="Netocia_morio01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362" y="2514600"/>
            <a:ext cx="5357237" cy="3975613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4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Ambrose, D.P. 2001. Friendly insecticides to conserve beneficial insects. Zoos’ print,16(8):561-572.</a:t>
            </a:r>
          </a:p>
          <a:p>
            <a:pPr algn="just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Ambrose, D.P. 2004. The insects structure, function and biodiversity. Ludhiana,  India: kalyani publishers, pp. 821.</a:t>
            </a:r>
          </a:p>
          <a:p>
            <a:pPr algn="just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Batra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S.W.T. 1977. Bees  of  India(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Apoidea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), their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behaviour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management and key to the genera oriental Insects, 11(3): 289-324.    </a:t>
            </a:r>
          </a:p>
          <a:p>
            <a:pPr algn="just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239000" cy="639762"/>
          </a:xfr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Apis </a:t>
            </a:r>
            <a:r>
              <a:rPr lang="en-US" sz="3600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dorsata</a:t>
            </a:r>
            <a:r>
              <a:rPr lang="en-US" sz="3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(Wild/rock bee)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8448"/>
            <a:ext cx="5257800" cy="3749352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Commonly called as doomna makhi 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Distributed in South and southeast Asia.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Live in single comb colony on rocks or big trees.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Comb size may large as 5´x2´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Like to live in open places. 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Honey yield 50 to 80 kg/year per comb.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Partially domestication success.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Aggressive  temperament with painful sting.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Ferocious and follow the victim for miles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Sensitive to smoke which can be used for extraction</a:t>
            </a:r>
          </a:p>
        </p:txBody>
      </p:sp>
      <p:pic>
        <p:nvPicPr>
          <p:cNvPr id="4" name="Picture 3" descr="dorsata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508448"/>
            <a:ext cx="2971800" cy="360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274638"/>
            <a:ext cx="7086600" cy="715962"/>
          </a:xfr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Apis florea (Little bee)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87648" cy="434340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Common name “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Choti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makhi”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Distributed in South and southeast Asia.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It can live on trees, shrubs, branches in single comb colony.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Honey quality depends on foraging.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Very gentle in temperament and can be domesticated.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Known as stingless but it has sting.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Average yield few pounds but quality is praised for chemical properties.</a:t>
            </a:r>
          </a:p>
        </p:txBody>
      </p:sp>
      <p:pic>
        <p:nvPicPr>
          <p:cNvPr id="4" name="Picture 3" descr="florea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848" y="1600200"/>
            <a:ext cx="2965752" cy="360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715962"/>
          </a:xfr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Apis cerana (Asian/Hill bee)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562600" cy="403860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Commonly called as “Domestic bee”.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Distributed in South and southeast Asia.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Live in hives in partially close places.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Build several hives side by side.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It can be domesticated easily.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It has gentle temperament.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Average yield 20 kg honey per year per colony.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Mostly found in hilly areas of PAKISTAN.</a:t>
            </a:r>
            <a:endParaRPr lang="en-US" sz="2200" dirty="0"/>
          </a:p>
        </p:txBody>
      </p:sp>
      <p:pic>
        <p:nvPicPr>
          <p:cNvPr id="8" name="Content Placeholder 3" descr="download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676399"/>
            <a:ext cx="2990769" cy="360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609600"/>
          </a:xfr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Apis </a:t>
            </a:r>
            <a:r>
              <a:rPr lang="en-US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mellifera</a:t>
            </a:r>
            <a:r>
              <a:rPr lang="en-US" sz="28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(European honey bee)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79448"/>
            <a:ext cx="5253221" cy="3044952"/>
          </a:xfrm>
        </p:spPr>
        <p:txBody>
          <a:bodyPr>
            <a:normAutofit/>
          </a:bodyPr>
          <a:lstStyle/>
          <a:p>
            <a:r>
              <a:rPr lang="en-US" sz="2200" dirty="0"/>
              <a:t>Habits are like </a:t>
            </a:r>
            <a:r>
              <a:rPr lang="en-US" sz="2200" i="1" dirty="0"/>
              <a:t>Apis cerana</a:t>
            </a:r>
          </a:p>
          <a:p>
            <a:r>
              <a:rPr lang="en-US" sz="2200" dirty="0"/>
              <a:t>Prefer to live in hidden or concealed places.</a:t>
            </a:r>
          </a:p>
          <a:p>
            <a:r>
              <a:rPr lang="en-US" sz="2200" dirty="0"/>
              <a:t>Less prone to swarming.</a:t>
            </a:r>
          </a:p>
          <a:p>
            <a:r>
              <a:rPr lang="en-US" sz="2200" dirty="0"/>
              <a:t>Honey yield is 10 to 30 lbs./year.</a:t>
            </a:r>
          </a:p>
          <a:p>
            <a:r>
              <a:rPr lang="en-US" sz="2200" dirty="0"/>
              <a:t>Very gentle in temperament.</a:t>
            </a:r>
          </a:p>
          <a:p>
            <a:r>
              <a:rPr lang="en-US" sz="2200" dirty="0"/>
              <a:t>It can be domesticated easily.</a:t>
            </a:r>
          </a:p>
        </p:txBody>
      </p:sp>
      <p:pic>
        <p:nvPicPr>
          <p:cNvPr id="4" name="Picture 3" descr="mellifera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421" y="1752601"/>
            <a:ext cx="2976379" cy="360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2057400"/>
            <a:ext cx="7467600" cy="2133600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Honey bee has three castes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Queen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Worker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Drones</a:t>
            </a:r>
          </a:p>
          <a:p>
            <a:pPr marL="457200" indent="-45720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normal colony has one queen, 50,000 to 60,000 workers and few hundred drones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3" descr="Britannica.com_.jpg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b="5714"/>
          <a:stretch/>
        </p:blipFill>
        <p:spPr>
          <a:xfrm>
            <a:off x="1333500" y="4267200"/>
            <a:ext cx="64770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609600"/>
          </a:xfr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Colony Organization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838200"/>
            <a:ext cx="8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Honey bees are social insects and have caste system with division of labour. Caste is morphologically or reproductively different form within the same species.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5486400" cy="5334000"/>
          </a:xfrm>
        </p:spPr>
        <p:txBody>
          <a:bodyPr>
            <a:noAutofit/>
          </a:bodyPr>
          <a:lstStyle/>
          <a:p>
            <a:pPr algn="just"/>
            <a:r>
              <a:rPr lang="en-US" sz="2200" dirty="0"/>
              <a:t>One Queen is present in a colony.</a:t>
            </a:r>
          </a:p>
          <a:p>
            <a:pPr algn="just"/>
            <a:r>
              <a:rPr lang="en-US" sz="2200" dirty="0"/>
              <a:t>She is mother of bee colony.</a:t>
            </a:r>
          </a:p>
          <a:p>
            <a:pPr algn="just"/>
            <a:r>
              <a:rPr lang="en-US" sz="2200" dirty="0"/>
              <a:t>Queen is created by feeding a larva placed in special cell and only royal jelly throughout the development.</a:t>
            </a:r>
          </a:p>
          <a:p>
            <a:pPr algn="just"/>
            <a:r>
              <a:rPr lang="en-US" sz="2200" dirty="0"/>
              <a:t>Perfectly developed female with large abdomen, well developed sting to kill other queens.</a:t>
            </a:r>
          </a:p>
          <a:p>
            <a:pPr algn="just"/>
            <a:r>
              <a:rPr lang="en-US" sz="2200" dirty="0"/>
              <a:t>May live for 2-3 years.</a:t>
            </a:r>
          </a:p>
          <a:p>
            <a:pPr algn="just"/>
            <a:r>
              <a:rPr lang="en-US" sz="2200" dirty="0"/>
              <a:t>Lay fertilized and unfertilized eggs.</a:t>
            </a:r>
          </a:p>
          <a:p>
            <a:pPr algn="just"/>
            <a:r>
              <a:rPr lang="en-US" sz="2200" dirty="0"/>
              <a:t>Queen may lay 1000-2000 eggs per day in the mating season. </a:t>
            </a:r>
            <a:r>
              <a:rPr lang="en-US" sz="2200"/>
              <a:t>(15000 tot)</a:t>
            </a:r>
            <a:endParaRPr lang="en-US" sz="2200" dirty="0"/>
          </a:p>
          <a:p>
            <a:pPr algn="just"/>
            <a:r>
              <a:rPr lang="en-US" sz="2200" dirty="0"/>
              <a:t>Queen may leave colony for mating, swarming or absconding.</a:t>
            </a:r>
          </a:p>
        </p:txBody>
      </p:sp>
      <p:sp>
        <p:nvSpPr>
          <p:cNvPr id="4" name="Oval 3"/>
          <p:cNvSpPr/>
          <p:nvPr/>
        </p:nvSpPr>
        <p:spPr>
          <a:xfrm>
            <a:off x="3009900" y="0"/>
            <a:ext cx="3124200" cy="10668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Queen</a:t>
            </a:r>
          </a:p>
        </p:txBody>
      </p:sp>
      <p:pic>
        <p:nvPicPr>
          <p:cNvPr id="5" name="Picture 4" descr="queen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1" y="1676401"/>
            <a:ext cx="2895599" cy="3600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BEEKEEPING.LINDQUIST</Template>
  <TotalTime>884</TotalTime>
  <Words>1163</Words>
  <Application>Microsoft Office PowerPoint</Application>
  <PresentationFormat>On-screen Show (4:3)</PresentationFormat>
  <Paragraphs>267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Century Schoolbook</vt:lpstr>
      <vt:lpstr>Times New Roman</vt:lpstr>
      <vt:lpstr>Wingdings</vt:lpstr>
      <vt:lpstr>Wingdings 2</vt:lpstr>
      <vt:lpstr>Oriel</vt:lpstr>
      <vt:lpstr>PowerPoint Presentation</vt:lpstr>
      <vt:lpstr>PowerPoint Presentation</vt:lpstr>
      <vt:lpstr>PowerPoint Presentation</vt:lpstr>
      <vt:lpstr>Apis dorsata (Wild/rock bee)</vt:lpstr>
      <vt:lpstr>Apis florea (Little bee)</vt:lpstr>
      <vt:lpstr>Apis cerana (Asian/Hill bee)</vt:lpstr>
      <vt:lpstr>Apis mellifera (European honey bee)</vt:lpstr>
      <vt:lpstr>Colony Organization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Rao Farhan</dc:creator>
  <cp:lastModifiedBy>Dr. Sajjad Ali</cp:lastModifiedBy>
  <cp:revision>94</cp:revision>
  <dcterms:created xsi:type="dcterms:W3CDTF">2014-06-09T15:46:36Z</dcterms:created>
  <dcterms:modified xsi:type="dcterms:W3CDTF">2019-01-02T04:53:08Z</dcterms:modified>
</cp:coreProperties>
</file>